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sldIdLst>
    <p:sldId id="257" r:id="rId5"/>
    <p:sldId id="259" r:id="rId6"/>
    <p:sldId id="261" r:id="rId7"/>
    <p:sldId id="262" r:id="rId8"/>
    <p:sldId id="263" r:id="rId9"/>
    <p:sldId id="264" r:id="rId10"/>
    <p:sldId id="265" r:id="rId11"/>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45" d="100"/>
          <a:sy n="45" d="100"/>
        </p:scale>
        <p:origin x="183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s Van Schelvergem" userId="7e5e2a79-9c21-409e-ac1f-d165f5c0f665" providerId="ADAL" clId="{59E13256-B176-4EF5-833F-7D2A839650BE}"/>
    <pc:docChg chg="modSld">
      <pc:chgData name="Els Van Schelvergem" userId="7e5e2a79-9c21-409e-ac1f-d165f5c0f665" providerId="ADAL" clId="{59E13256-B176-4EF5-833F-7D2A839650BE}" dt="2020-04-22T12:51:05.774" v="3" actId="1076"/>
      <pc:docMkLst>
        <pc:docMk/>
      </pc:docMkLst>
      <pc:sldChg chg="modSp mod">
        <pc:chgData name="Els Van Schelvergem" userId="7e5e2a79-9c21-409e-ac1f-d165f5c0f665" providerId="ADAL" clId="{59E13256-B176-4EF5-833F-7D2A839650BE}" dt="2020-04-22T12:51:05.774" v="3" actId="1076"/>
        <pc:sldMkLst>
          <pc:docMk/>
          <pc:sldMk cId="1055315741" sldId="262"/>
        </pc:sldMkLst>
        <pc:picChg chg="mod">
          <ac:chgData name="Els Van Schelvergem" userId="7e5e2a79-9c21-409e-ac1f-d165f5c0f665" providerId="ADAL" clId="{59E13256-B176-4EF5-833F-7D2A839650BE}" dt="2020-04-22T12:51:05.774" v="3" actId="1076"/>
          <ac:picMkLst>
            <pc:docMk/>
            <pc:sldMk cId="1055315741" sldId="262"/>
            <ac:picMk id="9" creationId="{A1AE59F1-AC4F-4BFB-9717-03FE59EA799F}"/>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nl-NL"/>
              <a:t>Klik om stijl te bewerken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23740078-61AF-43D6-9112-366CED0E8C3B}" type="datetimeFigureOut">
              <a:rPr lang="nl-BE" smtClean="0"/>
              <a:t>22/04/2020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20745938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740078-61AF-43D6-9112-366CED0E8C3B}" type="datetimeFigureOut">
              <a:rPr lang="nl-BE" smtClean="0"/>
              <a:t>22/04/2020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1548564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740078-61AF-43D6-9112-366CED0E8C3B}" type="datetimeFigureOut">
              <a:rPr lang="nl-BE" smtClean="0"/>
              <a:t>22/04/2020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301415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3740078-61AF-43D6-9112-366CED0E8C3B}" type="datetimeFigureOut">
              <a:rPr lang="nl-BE" smtClean="0"/>
              <a:t>22/04/2020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16727895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nl-NL"/>
              <a:t>Klik om stijl te bewerken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3740078-61AF-43D6-9112-366CED0E8C3B}" type="datetimeFigureOut">
              <a:rPr lang="nl-BE" smtClean="0"/>
              <a:t>22/04/2020</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40296037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3740078-61AF-43D6-9112-366CED0E8C3B}" type="datetimeFigureOut">
              <a:rPr lang="nl-BE" smtClean="0"/>
              <a:t>22/04/2020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4122530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nl-NL"/>
              <a:t>Klik om stijl te bewerken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4" name="Content Placeholder 3"/>
          <p:cNvSpPr>
            <a:spLocks noGrp="1"/>
          </p:cNvSpPr>
          <p:nvPr>
            <p:ph sz="half" idx="2"/>
          </p:nvPr>
        </p:nvSpPr>
        <p:spPr>
          <a:xfrm>
            <a:off x="472381" y="3618442"/>
            <a:ext cx="2901255"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l-NL"/>
              <a:t>Klikken om de tekststijl van het model te bewerken</a:t>
            </a:r>
          </a:p>
        </p:txBody>
      </p:sp>
      <p:sp>
        <p:nvSpPr>
          <p:cNvPr id="6" name="Content Placeholder 5"/>
          <p:cNvSpPr>
            <a:spLocks noGrp="1"/>
          </p:cNvSpPr>
          <p:nvPr>
            <p:ph sz="quarter" idx="4"/>
          </p:nvPr>
        </p:nvSpPr>
        <p:spPr>
          <a:xfrm>
            <a:off x="3471863" y="3618442"/>
            <a:ext cx="2915543" cy="5322183"/>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3740078-61AF-43D6-9112-366CED0E8C3B}" type="datetimeFigureOut">
              <a:rPr lang="nl-BE" smtClean="0"/>
              <a:t>22/04/2020</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36171546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3740078-61AF-43D6-9112-366CED0E8C3B}" type="datetimeFigureOut">
              <a:rPr lang="nl-BE" smtClean="0"/>
              <a:t>22/04/2020</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1050646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740078-61AF-43D6-9112-366CED0E8C3B}" type="datetimeFigureOut">
              <a:rPr lang="nl-BE" smtClean="0"/>
              <a:t>22/04/2020</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496334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3740078-61AF-43D6-9112-366CED0E8C3B}" type="datetimeFigureOut">
              <a:rPr lang="nl-BE" smtClean="0"/>
              <a:t>22/04/2020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532538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3740078-61AF-43D6-9112-366CED0E8C3B}" type="datetimeFigureOut">
              <a:rPr lang="nl-BE" smtClean="0"/>
              <a:t>22/04/2020</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9134B9E0-74F9-485A-9134-1EBCE76B6119}" type="slidenum">
              <a:rPr lang="nl-BE" smtClean="0"/>
              <a:t>‹nr.›</a:t>
            </a:fld>
            <a:endParaRPr lang="nl-BE"/>
          </a:p>
        </p:txBody>
      </p:sp>
    </p:spTree>
    <p:extLst>
      <p:ext uri="{BB962C8B-B14F-4D97-AF65-F5344CB8AC3E}">
        <p14:creationId xmlns:p14="http://schemas.microsoft.com/office/powerpoint/2010/main" val="130181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3740078-61AF-43D6-9112-366CED0E8C3B}" type="datetimeFigureOut">
              <a:rPr lang="nl-BE" smtClean="0"/>
              <a:t>22/04/2020</a:t>
            </a:fld>
            <a:endParaRPr lang="nl-BE"/>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nl-BE"/>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134B9E0-74F9-485A-9134-1EBCE76B6119}" type="slidenum">
              <a:rPr lang="nl-BE" smtClean="0"/>
              <a:t>‹nr.›</a:t>
            </a:fld>
            <a:endParaRPr lang="nl-BE"/>
          </a:p>
        </p:txBody>
      </p:sp>
    </p:spTree>
    <p:extLst>
      <p:ext uri="{BB962C8B-B14F-4D97-AF65-F5344CB8AC3E}">
        <p14:creationId xmlns:p14="http://schemas.microsoft.com/office/powerpoint/2010/main" val="153285321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F2703D6-C46C-4849-856A-A0948C0126CC}"/>
              </a:ext>
            </a:extLst>
          </p:cNvPr>
          <p:cNvSpPr>
            <a:spLocks noGrp="1"/>
          </p:cNvSpPr>
          <p:nvPr>
            <p:ph type="title"/>
          </p:nvPr>
        </p:nvSpPr>
        <p:spPr>
          <a:xfrm>
            <a:off x="471488" y="527405"/>
            <a:ext cx="5915025" cy="944208"/>
          </a:xfrm>
        </p:spPr>
        <p:txBody>
          <a:bodyPr/>
          <a:lstStyle/>
          <a:p>
            <a:r>
              <a:rPr lang="nl-BE" dirty="0"/>
              <a:t>Mijn hoofd zit (te) vol… </a:t>
            </a:r>
          </a:p>
        </p:txBody>
      </p:sp>
      <p:sp>
        <p:nvSpPr>
          <p:cNvPr id="3" name="Tijdelijke aanduiding voor inhoud 2">
            <a:extLst>
              <a:ext uri="{FF2B5EF4-FFF2-40B4-BE49-F238E27FC236}">
                <a16:creationId xmlns:a16="http://schemas.microsoft.com/office/drawing/2014/main" id="{39DF5508-A510-4060-A192-5F5A92862EC7}"/>
              </a:ext>
            </a:extLst>
          </p:cNvPr>
          <p:cNvSpPr>
            <a:spLocks noGrp="1"/>
          </p:cNvSpPr>
          <p:nvPr>
            <p:ph idx="1"/>
          </p:nvPr>
        </p:nvSpPr>
        <p:spPr>
          <a:xfrm>
            <a:off x="471487" y="1471613"/>
            <a:ext cx="5915025" cy="6285266"/>
          </a:xfrm>
        </p:spPr>
        <p:txBody>
          <a:bodyPr>
            <a:normAutofit lnSpcReduction="10000"/>
          </a:bodyPr>
          <a:lstStyle/>
          <a:p>
            <a:pPr marL="0" indent="0">
              <a:buNone/>
            </a:pPr>
            <a:r>
              <a:rPr lang="nl-BE" dirty="0"/>
              <a:t>Daarnaast geven we leerlingen ook hulpmiddelen om wat in hun hoofd leeft, naar buiten te halen. </a:t>
            </a:r>
          </a:p>
          <a:p>
            <a:pPr marL="0" indent="0">
              <a:buNone/>
            </a:pPr>
            <a:r>
              <a:rPr lang="nl-BE" dirty="0"/>
              <a:t>Leerlingen met sociale leerproblemen en/of communicatieproblemen, kunnen niet altijd inschatten wat ze in welke context kunnen/mogen vertellen, wat relevant is en wat niet. Wat ze voelen en denken is niet altijd congruent. De verbindingen die ze leggen zijn voor hen logisch, maar voor ons niet altijd duidelijk. Door contextblindheid worden situaties soms anders begrepen dan hoe ze bedoeld werden… </a:t>
            </a:r>
          </a:p>
          <a:p>
            <a:pPr marL="0" indent="0">
              <a:buNone/>
            </a:pPr>
            <a:endParaRPr lang="nl-BE" dirty="0"/>
          </a:p>
          <a:p>
            <a:pPr marL="0" indent="0">
              <a:buNone/>
            </a:pPr>
            <a:r>
              <a:rPr lang="nl-BE" dirty="0"/>
              <a:t>Door het gesprek voor te bereiden en hen hierbij hulpmiddelen aan te reiken, verduidelijk je wat ze mogen verwachten van het gesprek, geef je hen structuur en een mogelijke houvast. </a:t>
            </a:r>
          </a:p>
          <a:p>
            <a:pPr marL="0" indent="0">
              <a:buNone/>
            </a:pPr>
            <a:endParaRPr lang="nl-BE" dirty="0"/>
          </a:p>
          <a:p>
            <a:pPr marL="0" indent="0">
              <a:buNone/>
            </a:pPr>
            <a:r>
              <a:rPr lang="nl-BE" dirty="0"/>
              <a:t>Dit zijn enkele voorbeelden van ondersteunende vragen, je kan het document op maat aanpassen, met meer/ minder taal; meer of minder beelden …</a:t>
            </a:r>
          </a:p>
        </p:txBody>
      </p:sp>
    </p:spTree>
    <p:extLst>
      <p:ext uri="{BB962C8B-B14F-4D97-AF65-F5344CB8AC3E}">
        <p14:creationId xmlns:p14="http://schemas.microsoft.com/office/powerpoint/2010/main" val="1308496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FF99D86-9C96-4494-88F0-A486AC16125F}"/>
              </a:ext>
            </a:extLst>
          </p:cNvPr>
          <p:cNvSpPr>
            <a:spLocks noGrp="1"/>
          </p:cNvSpPr>
          <p:nvPr>
            <p:ph type="title"/>
          </p:nvPr>
        </p:nvSpPr>
        <p:spPr>
          <a:xfrm>
            <a:off x="471488" y="527405"/>
            <a:ext cx="5915025" cy="729895"/>
          </a:xfrm>
        </p:spPr>
        <p:txBody>
          <a:bodyPr>
            <a:normAutofit fontScale="90000"/>
          </a:bodyPr>
          <a:lstStyle/>
          <a:p>
            <a:r>
              <a:rPr lang="nl-BE" dirty="0"/>
              <a:t>Na X weken thuis, terug naar school… </a:t>
            </a:r>
          </a:p>
        </p:txBody>
      </p:sp>
      <p:sp>
        <p:nvSpPr>
          <p:cNvPr id="3" name="Tijdelijke aanduiding voor inhoud 2">
            <a:extLst>
              <a:ext uri="{FF2B5EF4-FFF2-40B4-BE49-F238E27FC236}">
                <a16:creationId xmlns:a16="http://schemas.microsoft.com/office/drawing/2014/main" id="{A3B4D7D2-CF9C-409E-A4CB-1D93C3C243F9}"/>
              </a:ext>
            </a:extLst>
          </p:cNvPr>
          <p:cNvSpPr>
            <a:spLocks noGrp="1"/>
          </p:cNvSpPr>
          <p:nvPr>
            <p:ph idx="1"/>
          </p:nvPr>
        </p:nvSpPr>
        <p:spPr>
          <a:xfrm>
            <a:off x="531626" y="1180353"/>
            <a:ext cx="5915025" cy="1190707"/>
          </a:xfrm>
        </p:spPr>
        <p:txBody>
          <a:bodyPr>
            <a:normAutofit fontScale="55000" lnSpcReduction="20000"/>
          </a:bodyPr>
          <a:lstStyle/>
          <a:p>
            <a:pPr marL="0" indent="0">
              <a:buNone/>
            </a:pPr>
            <a:r>
              <a:rPr lang="nl-BE" dirty="0"/>
              <a:t>Wat doet dit met jou? Hoe heb je de voorbije maanden ervaren? </a:t>
            </a:r>
          </a:p>
          <a:p>
            <a:pPr marL="0" indent="0">
              <a:buNone/>
            </a:pPr>
            <a:r>
              <a:rPr lang="nl-BE" dirty="0"/>
              <a:t>Op … dag hebben wij daar een gesprekje over. Je kan dit aan de hand van enkele vragen voorbereiden. De vragen die je niet begrijpt of niet bij je passen mag je open laten. </a:t>
            </a:r>
          </a:p>
          <a:p>
            <a:pPr marL="0" indent="0">
              <a:buNone/>
            </a:pPr>
            <a:r>
              <a:rPr lang="nl-BE" dirty="0"/>
              <a:t>Graag tot   …dag</a:t>
            </a:r>
          </a:p>
          <a:p>
            <a:pPr marL="0" indent="0">
              <a:buNone/>
            </a:pPr>
            <a:r>
              <a:rPr lang="nl-BE" dirty="0"/>
              <a:t>X</a:t>
            </a:r>
          </a:p>
        </p:txBody>
      </p:sp>
      <p:graphicFrame>
        <p:nvGraphicFramePr>
          <p:cNvPr id="4" name="Tabel 4">
            <a:extLst>
              <a:ext uri="{FF2B5EF4-FFF2-40B4-BE49-F238E27FC236}">
                <a16:creationId xmlns:a16="http://schemas.microsoft.com/office/drawing/2014/main" id="{D6E3CD4C-0D6B-4BB6-9784-6D81CAADF2EC}"/>
              </a:ext>
            </a:extLst>
          </p:cNvPr>
          <p:cNvGraphicFramePr>
            <a:graphicFrameLocks noGrp="1"/>
          </p:cNvGraphicFramePr>
          <p:nvPr/>
        </p:nvGraphicFramePr>
        <p:xfrm>
          <a:off x="531626" y="2371060"/>
          <a:ext cx="5886783" cy="4005284"/>
        </p:xfrm>
        <a:graphic>
          <a:graphicData uri="http://schemas.openxmlformats.org/drawingml/2006/table">
            <a:tbl>
              <a:tblPr firstRow="1" bandRow="1">
                <a:tableStyleId>{5C22544A-7EE6-4342-B048-85BDC9FD1C3A}</a:tableStyleId>
              </a:tblPr>
              <a:tblGrid>
                <a:gridCol w="329611">
                  <a:extLst>
                    <a:ext uri="{9D8B030D-6E8A-4147-A177-3AD203B41FA5}">
                      <a16:colId xmlns:a16="http://schemas.microsoft.com/office/drawing/2014/main" val="1761095949"/>
                    </a:ext>
                  </a:extLst>
                </a:gridCol>
                <a:gridCol w="5557172">
                  <a:extLst>
                    <a:ext uri="{9D8B030D-6E8A-4147-A177-3AD203B41FA5}">
                      <a16:colId xmlns:a16="http://schemas.microsoft.com/office/drawing/2014/main" val="1589891836"/>
                    </a:ext>
                  </a:extLst>
                </a:gridCol>
              </a:tblGrid>
              <a:tr h="370840">
                <a:tc gridSpan="2">
                  <a:txBody>
                    <a:bodyPr/>
                    <a:lstStyle/>
                    <a:p>
                      <a:r>
                        <a:rPr lang="nl-BE" dirty="0"/>
                        <a:t>Zet een kruisje bij wat bij jou past. Meerdere kruisjes mogen.</a:t>
                      </a:r>
                    </a:p>
                  </a:txBody>
                  <a:tcPr>
                    <a:lnB w="12700" cap="flat" cmpd="sng" algn="ctr">
                      <a:solidFill>
                        <a:schemeClr val="tx1"/>
                      </a:solidFill>
                      <a:prstDash val="solid"/>
                      <a:round/>
                      <a:headEnd type="none" w="med" len="med"/>
                      <a:tailEnd type="none" w="med" len="med"/>
                    </a:lnB>
                  </a:tcPr>
                </a:tc>
                <a:tc hMerge="1">
                  <a:txBody>
                    <a:bodyPr/>
                    <a:lstStyle/>
                    <a:p>
                      <a:endParaRPr lang="nl-BE" dirty="0"/>
                    </a:p>
                  </a:txBody>
                  <a:tcPr/>
                </a:tc>
                <a:extLst>
                  <a:ext uri="{0D108BD9-81ED-4DB2-BD59-A6C34878D82A}">
                    <a16:rowId xmlns:a16="http://schemas.microsoft.com/office/drawing/2014/main" val="1967012702"/>
                  </a:ext>
                </a:extLst>
              </a:tr>
              <a:tr h="370840">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Mijn slaapkamer is mijn veilige plek.</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397690612"/>
                  </a:ext>
                </a:extLst>
              </a:tr>
              <a:tr h="449167">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Ik had tijd ‘s morgens genoeg tijd om mij te wassen, aan te kleden, te eten en aan mijn dag te beginnen. Als ik naar school moet, moet ik mij haasten, dat geeft stress.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18190408"/>
                  </a:ext>
                </a:extLst>
              </a:tr>
              <a:tr h="314664">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heb me verveeld.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57701604"/>
                  </a:ext>
                </a:extLst>
              </a:tr>
              <a:tr h="18542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kreeg te veel werk voor school.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64690896"/>
                  </a:ext>
                </a:extLst>
              </a:tr>
              <a:tr h="18542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kon mij moeilijk organiseren en heb sommige zaken laten liggen of te laat ingeleverd.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990020445"/>
                  </a:ext>
                </a:extLst>
              </a:tr>
              <a:tr h="263453">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heb sommige opdrachten niet gemaakt omdat de opdracht te moeilijk was.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99050182"/>
                  </a:ext>
                </a:extLst>
              </a:tr>
              <a:tr h="213271">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Het was te druk bij mij thuis.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72304321"/>
                  </a:ext>
                </a:extLst>
              </a:tr>
              <a:tr h="213271">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ging regelmatig wandelen of fietsen.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08125785"/>
                  </a:ext>
                </a:extLst>
              </a:tr>
              <a:tr h="18542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durfde niet naar buiten en heb de volledige periode binnen gezeten.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434531834"/>
                  </a:ext>
                </a:extLst>
              </a:tr>
              <a:tr h="18542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ben regelmatig boos geworden.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93248191"/>
                  </a:ext>
                </a:extLst>
              </a:tr>
            </a:tbl>
          </a:graphicData>
        </a:graphic>
      </p:graphicFrame>
      <p:graphicFrame>
        <p:nvGraphicFramePr>
          <p:cNvPr id="6" name="Tabel 6">
            <a:extLst>
              <a:ext uri="{FF2B5EF4-FFF2-40B4-BE49-F238E27FC236}">
                <a16:creationId xmlns:a16="http://schemas.microsoft.com/office/drawing/2014/main" id="{BB5889F9-20B7-4ECD-8366-59056EAFED3D}"/>
              </a:ext>
            </a:extLst>
          </p:cNvPr>
          <p:cNvGraphicFramePr>
            <a:graphicFrameLocks noGrp="1"/>
          </p:cNvGraphicFramePr>
          <p:nvPr/>
        </p:nvGraphicFramePr>
        <p:xfrm>
          <a:off x="499729" y="6731473"/>
          <a:ext cx="5918680" cy="2980719"/>
        </p:xfrm>
        <a:graphic>
          <a:graphicData uri="http://schemas.openxmlformats.org/drawingml/2006/table">
            <a:tbl>
              <a:tblPr firstRow="1" bandRow="1">
                <a:tableStyleId>{5C22544A-7EE6-4342-B048-85BDC9FD1C3A}</a:tableStyleId>
              </a:tblPr>
              <a:tblGrid>
                <a:gridCol w="446565">
                  <a:extLst>
                    <a:ext uri="{9D8B030D-6E8A-4147-A177-3AD203B41FA5}">
                      <a16:colId xmlns:a16="http://schemas.microsoft.com/office/drawing/2014/main" val="1922759153"/>
                    </a:ext>
                  </a:extLst>
                </a:gridCol>
                <a:gridCol w="1520456">
                  <a:extLst>
                    <a:ext uri="{9D8B030D-6E8A-4147-A177-3AD203B41FA5}">
                      <a16:colId xmlns:a16="http://schemas.microsoft.com/office/drawing/2014/main" val="3642148977"/>
                    </a:ext>
                  </a:extLst>
                </a:gridCol>
                <a:gridCol w="414670">
                  <a:extLst>
                    <a:ext uri="{9D8B030D-6E8A-4147-A177-3AD203B41FA5}">
                      <a16:colId xmlns:a16="http://schemas.microsoft.com/office/drawing/2014/main" val="4133670250"/>
                    </a:ext>
                  </a:extLst>
                </a:gridCol>
                <a:gridCol w="1565313">
                  <a:extLst>
                    <a:ext uri="{9D8B030D-6E8A-4147-A177-3AD203B41FA5}">
                      <a16:colId xmlns:a16="http://schemas.microsoft.com/office/drawing/2014/main" val="498640418"/>
                    </a:ext>
                  </a:extLst>
                </a:gridCol>
                <a:gridCol w="401710">
                  <a:extLst>
                    <a:ext uri="{9D8B030D-6E8A-4147-A177-3AD203B41FA5}">
                      <a16:colId xmlns:a16="http://schemas.microsoft.com/office/drawing/2014/main" val="3452857806"/>
                    </a:ext>
                  </a:extLst>
                </a:gridCol>
                <a:gridCol w="1569966">
                  <a:extLst>
                    <a:ext uri="{9D8B030D-6E8A-4147-A177-3AD203B41FA5}">
                      <a16:colId xmlns:a16="http://schemas.microsoft.com/office/drawing/2014/main" val="767640303"/>
                    </a:ext>
                  </a:extLst>
                </a:gridCol>
              </a:tblGrid>
              <a:tr h="370840">
                <a:tc gridSpan="6">
                  <a:txBody>
                    <a:bodyPr/>
                    <a:lstStyle/>
                    <a:p>
                      <a:r>
                        <a:rPr lang="nl-BE" dirty="0"/>
                        <a:t>Welke gevoelens passen bij de voorbije X weken? Zet er een kruisje voor.</a:t>
                      </a:r>
                      <a:br>
                        <a:rPr lang="nl-BE" dirty="0"/>
                      </a:br>
                      <a:r>
                        <a:rPr lang="nl-BE" dirty="0"/>
                        <a:t>Je kan ook zelf gevoelens toevoegen.</a:t>
                      </a:r>
                    </a:p>
                  </a:txBody>
                  <a:tcPr>
                    <a:lnB w="12700" cap="flat" cmpd="sng" algn="ctr">
                      <a:solidFill>
                        <a:schemeClr val="tx1"/>
                      </a:solidFill>
                      <a:prstDash val="solid"/>
                      <a:round/>
                      <a:headEnd type="none" w="med" len="med"/>
                      <a:tailEnd type="none" w="med" len="med"/>
                    </a:lnB>
                  </a:tcPr>
                </a:tc>
                <a:tc hMerge="1">
                  <a:txBody>
                    <a:bodyPr/>
                    <a:lstStyle/>
                    <a:p>
                      <a:endParaRPr lang="nl-BE" dirty="0"/>
                    </a:p>
                  </a:txBody>
                  <a:tcPr/>
                </a:tc>
                <a:tc hMerge="1">
                  <a:txBody>
                    <a:bodyPr/>
                    <a:lstStyle/>
                    <a:p>
                      <a:endParaRPr lang="nl-BE" dirty="0"/>
                    </a:p>
                  </a:txBody>
                  <a:tcPr/>
                </a:tc>
                <a:tc hMerge="1">
                  <a:txBody>
                    <a:bodyPr/>
                    <a:lstStyle/>
                    <a:p>
                      <a:endParaRPr lang="nl-BE" dirty="0"/>
                    </a:p>
                  </a:txBody>
                  <a:tcPr/>
                </a:tc>
                <a:tc hMerge="1">
                  <a:txBody>
                    <a:bodyPr/>
                    <a:lstStyle/>
                    <a:p>
                      <a:endParaRPr lang="nl-BE" dirty="0"/>
                    </a:p>
                  </a:txBody>
                  <a:tcPr/>
                </a:tc>
                <a:tc hMerge="1">
                  <a:txBody>
                    <a:bodyPr/>
                    <a:lstStyle/>
                    <a:p>
                      <a:endParaRPr lang="nl-BE" dirty="0"/>
                    </a:p>
                  </a:txBody>
                  <a:tcPr/>
                </a:tc>
                <a:extLst>
                  <a:ext uri="{0D108BD9-81ED-4DB2-BD59-A6C34878D82A}">
                    <a16:rowId xmlns:a16="http://schemas.microsoft.com/office/drawing/2014/main" val="2897995114"/>
                  </a:ext>
                </a:extLst>
              </a:tr>
              <a:tr h="37084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rustig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bang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onzeker</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68650152"/>
                  </a:ext>
                </a:extLst>
              </a:tr>
              <a:tr h="37084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onrustig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vrolijk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verdrietig</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0385214"/>
                  </a:ext>
                </a:extLst>
              </a:tr>
              <a:tr h="37084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blij</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nieuwsgierig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verlegen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07409841"/>
                  </a:ext>
                </a:extLst>
              </a:tr>
              <a:tr h="37084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tevreden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boos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ergernis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284821392"/>
                  </a:ext>
                </a:extLst>
              </a:tr>
              <a:tr h="370840">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opgejaagd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neerslachtig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dankbaar</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878846194"/>
                  </a:ext>
                </a:extLst>
              </a:tr>
              <a:tr h="32641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veilig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zenuwachtig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onveilig</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097191637"/>
                  </a:ext>
                </a:extLst>
              </a:tr>
              <a:tr h="271248">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l-BE"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3469152"/>
                  </a:ext>
                </a:extLst>
              </a:tr>
            </a:tbl>
          </a:graphicData>
        </a:graphic>
      </p:graphicFrame>
    </p:spTree>
    <p:extLst>
      <p:ext uri="{BB962C8B-B14F-4D97-AF65-F5344CB8AC3E}">
        <p14:creationId xmlns:p14="http://schemas.microsoft.com/office/powerpoint/2010/main" val="1478007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 3">
            <a:extLst>
              <a:ext uri="{FF2B5EF4-FFF2-40B4-BE49-F238E27FC236}">
                <a16:creationId xmlns:a16="http://schemas.microsoft.com/office/drawing/2014/main" id="{1CBAEE23-447E-4A25-8833-84814EE74252}"/>
              </a:ext>
            </a:extLst>
          </p:cNvPr>
          <p:cNvGraphicFramePr>
            <a:graphicFrameLocks noGrp="1"/>
          </p:cNvGraphicFramePr>
          <p:nvPr/>
        </p:nvGraphicFramePr>
        <p:xfrm>
          <a:off x="499729" y="653193"/>
          <a:ext cx="5879805" cy="6210481"/>
        </p:xfrm>
        <a:graphic>
          <a:graphicData uri="http://schemas.openxmlformats.org/drawingml/2006/table">
            <a:tbl>
              <a:tblPr firstRow="1" bandRow="1">
                <a:tableStyleId>{5C22544A-7EE6-4342-B048-85BDC9FD1C3A}</a:tableStyleId>
              </a:tblPr>
              <a:tblGrid>
                <a:gridCol w="357507">
                  <a:extLst>
                    <a:ext uri="{9D8B030D-6E8A-4147-A177-3AD203B41FA5}">
                      <a16:colId xmlns:a16="http://schemas.microsoft.com/office/drawing/2014/main" val="3083424331"/>
                    </a:ext>
                  </a:extLst>
                </a:gridCol>
                <a:gridCol w="5522298">
                  <a:extLst>
                    <a:ext uri="{9D8B030D-6E8A-4147-A177-3AD203B41FA5}">
                      <a16:colId xmlns:a16="http://schemas.microsoft.com/office/drawing/2014/main" val="3158394857"/>
                    </a:ext>
                  </a:extLst>
                </a:gridCol>
              </a:tblGrid>
              <a:tr h="677567">
                <a:tc gridSpan="2">
                  <a:txBody>
                    <a:bodyPr/>
                    <a:lstStyle/>
                    <a:p>
                      <a:r>
                        <a:rPr lang="nl-BE" dirty="0"/>
                        <a:t>Welke gedachten zijn bij je opgekomen de voorbije weken. Zet er een kruisje aan of vul aan met een eigen gedachte.</a:t>
                      </a:r>
                    </a:p>
                  </a:txBody>
                  <a:tcPr>
                    <a:lnB w="12700" cap="flat" cmpd="sng" algn="ctr">
                      <a:solidFill>
                        <a:schemeClr val="tx1"/>
                      </a:solidFill>
                      <a:prstDash val="solid"/>
                      <a:round/>
                      <a:headEnd type="none" w="med" len="med"/>
                      <a:tailEnd type="none" w="med" len="med"/>
                    </a:lnB>
                  </a:tcPr>
                </a:tc>
                <a:tc hMerge="1">
                  <a:txBody>
                    <a:bodyPr/>
                    <a:lstStyle/>
                    <a:p>
                      <a:endParaRPr lang="nl-BE" dirty="0"/>
                    </a:p>
                  </a:txBody>
                  <a:tcPr/>
                </a:tc>
                <a:extLst>
                  <a:ext uri="{0D108BD9-81ED-4DB2-BD59-A6C34878D82A}">
                    <a16:rowId xmlns:a16="http://schemas.microsoft.com/office/drawing/2014/main" val="3784875331"/>
                  </a:ext>
                </a:extLst>
              </a:tr>
              <a:tr h="423612">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Een nieuwe dag is een nieuw begin.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2316448"/>
                  </a:ext>
                </a:extLst>
              </a:tr>
              <a:tr h="370560">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kan niets. Ik ben nergens goed in.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16695663"/>
                  </a:ext>
                </a:extLst>
              </a:tr>
              <a:tr h="382772">
                <a:tc>
                  <a:txBody>
                    <a:bodyPr/>
                    <a:lstStyle/>
                    <a:p>
                      <a:endParaRPr lang="nl-BE"/>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Als ik oefen, word ik beter.</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6197533"/>
                  </a:ext>
                </a:extLst>
              </a:tr>
              <a:tr h="382517">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Ook aan deze moeilijke weken, komt een einde. Ik hou nog even vol.</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86642127"/>
                  </a:ext>
                </a:extLst>
              </a:tr>
              <a:tr h="42557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Taken afwerken is saai.</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264352383"/>
                  </a:ext>
                </a:extLst>
              </a:tr>
              <a:tr h="426166">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mag om hulp vragen. Ik weet bij wie.</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664677624"/>
                  </a:ext>
                </a:extLst>
              </a:tr>
              <a:tr h="426697">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voel me op mijn gemak. Geen stress. Geen drukte.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100471047"/>
                  </a:ext>
                </a:extLst>
              </a:tr>
              <a:tr h="404037">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Het gaat me lukken.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03380557"/>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ben sterk en kan wel wat hebben.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935938253"/>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doe mijn best.</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06732650"/>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ben dankbaar voor … </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430741904"/>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Ik ben graag alleen.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85425287"/>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dirty="0"/>
                        <a:t>Naar school gaan bezorgt me stress.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83069771"/>
                  </a:ext>
                </a:extLst>
              </a:tr>
              <a:tr h="381829">
                <a:tc>
                  <a:txBody>
                    <a:bodyPr/>
                    <a:lstStyle/>
                    <a:p>
                      <a:endParaRPr lang="nl-B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nl-BE"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660526101"/>
                  </a:ext>
                </a:extLst>
              </a:tr>
            </a:tbl>
          </a:graphicData>
        </a:graphic>
      </p:graphicFrame>
      <p:graphicFrame>
        <p:nvGraphicFramePr>
          <p:cNvPr id="5" name="Tabel 5">
            <a:extLst>
              <a:ext uri="{FF2B5EF4-FFF2-40B4-BE49-F238E27FC236}">
                <a16:creationId xmlns:a16="http://schemas.microsoft.com/office/drawing/2014/main" id="{76CF21E2-D43E-4422-B3BE-6E04AF5BCCE1}"/>
              </a:ext>
            </a:extLst>
          </p:cNvPr>
          <p:cNvGraphicFramePr>
            <a:graphicFrameLocks noGrp="1"/>
          </p:cNvGraphicFramePr>
          <p:nvPr/>
        </p:nvGraphicFramePr>
        <p:xfrm>
          <a:off x="514350" y="6953250"/>
          <a:ext cx="5860669" cy="2826087"/>
        </p:xfrm>
        <a:graphic>
          <a:graphicData uri="http://schemas.openxmlformats.org/drawingml/2006/table">
            <a:tbl>
              <a:tblPr firstRow="1" bandRow="1">
                <a:tableStyleId>{5C22544A-7EE6-4342-B048-85BDC9FD1C3A}</a:tableStyleId>
              </a:tblPr>
              <a:tblGrid>
                <a:gridCol w="423919">
                  <a:extLst>
                    <a:ext uri="{9D8B030D-6E8A-4147-A177-3AD203B41FA5}">
                      <a16:colId xmlns:a16="http://schemas.microsoft.com/office/drawing/2014/main" val="1389234299"/>
                    </a:ext>
                  </a:extLst>
                </a:gridCol>
                <a:gridCol w="2506415">
                  <a:extLst>
                    <a:ext uri="{9D8B030D-6E8A-4147-A177-3AD203B41FA5}">
                      <a16:colId xmlns:a16="http://schemas.microsoft.com/office/drawing/2014/main" val="3352308821"/>
                    </a:ext>
                  </a:extLst>
                </a:gridCol>
                <a:gridCol w="471609">
                  <a:extLst>
                    <a:ext uri="{9D8B030D-6E8A-4147-A177-3AD203B41FA5}">
                      <a16:colId xmlns:a16="http://schemas.microsoft.com/office/drawing/2014/main" val="909611898"/>
                    </a:ext>
                  </a:extLst>
                </a:gridCol>
                <a:gridCol w="2458726">
                  <a:extLst>
                    <a:ext uri="{9D8B030D-6E8A-4147-A177-3AD203B41FA5}">
                      <a16:colId xmlns:a16="http://schemas.microsoft.com/office/drawing/2014/main" val="825089365"/>
                    </a:ext>
                  </a:extLst>
                </a:gridCol>
              </a:tblGrid>
              <a:tr h="539142">
                <a:tc gridSpan="4">
                  <a:txBody>
                    <a:bodyPr/>
                    <a:lstStyle/>
                    <a:p>
                      <a:r>
                        <a:rPr lang="nl-BE" dirty="0"/>
                        <a:t>Over deze onderwerpen wil ik graag praten:</a:t>
                      </a:r>
                      <a:br>
                        <a:rPr lang="nl-BE" dirty="0"/>
                      </a:br>
                      <a:r>
                        <a:rPr lang="nl-BE" dirty="0"/>
                        <a:t>Zet een kruisje of vul aan.</a:t>
                      </a:r>
                    </a:p>
                  </a:txBody>
                  <a:tcPr>
                    <a:lnB w="12700" cap="flat" cmpd="sng" algn="ctr">
                      <a:solidFill>
                        <a:schemeClr val="tx1"/>
                      </a:solidFill>
                      <a:prstDash val="solid"/>
                      <a:round/>
                      <a:headEnd type="none" w="med" len="med"/>
                      <a:tailEnd type="none" w="med" len="med"/>
                    </a:lnB>
                  </a:tcPr>
                </a:tc>
                <a:tc hMerge="1">
                  <a:txBody>
                    <a:bodyPr/>
                    <a:lstStyle/>
                    <a:p>
                      <a:endParaRPr lang="nl-BE"/>
                    </a:p>
                  </a:txBody>
                  <a:tcPr/>
                </a:tc>
                <a:tc hMerge="1">
                  <a:txBody>
                    <a:bodyPr/>
                    <a:lstStyle/>
                    <a:p>
                      <a:endParaRPr lang="nl-BE"/>
                    </a:p>
                  </a:txBody>
                  <a:tcPr/>
                </a:tc>
                <a:tc hMerge="1">
                  <a:txBody>
                    <a:bodyPr/>
                    <a:lstStyle/>
                    <a:p>
                      <a:endParaRPr lang="nl-BE"/>
                    </a:p>
                  </a:txBody>
                  <a:tcPr/>
                </a:tc>
                <a:extLst>
                  <a:ext uri="{0D108BD9-81ED-4DB2-BD59-A6C34878D82A}">
                    <a16:rowId xmlns:a16="http://schemas.microsoft.com/office/drawing/2014/main" val="3350325280"/>
                  </a:ext>
                </a:extLst>
              </a:tr>
              <a:tr h="375474">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Mijn mama en papa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BE" sz="1200" dirty="0"/>
                        <a:t>De grote vakantie</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65258818"/>
                  </a:ext>
                </a:extLst>
              </a:tr>
              <a:tr h="375474">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Mijn huisdier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BE" sz="1200" dirty="0"/>
                        <a:t>Vrienden</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743260106"/>
                  </a:ext>
                </a:extLst>
              </a:tr>
              <a:tr h="375474">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Gamen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BE" sz="1200" dirty="0"/>
                        <a:t>Werken voor school van thuis</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797054823"/>
                  </a:ext>
                </a:extLst>
              </a:tr>
              <a:tr h="375474">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De onrust in mijn hoofd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BE" sz="1200" dirty="0"/>
                        <a:t>Wat me stress geeft</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432523584"/>
                  </a:ext>
                </a:extLst>
              </a:tr>
              <a:tr h="375474">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nl-BE" sz="1200" dirty="0"/>
                        <a:t>Mijn angst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nl-BE" sz="1200" dirty="0"/>
                        <a:t>Wie of wat ik miste</a:t>
                      </a:r>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533917049"/>
                  </a:ext>
                </a:extLst>
              </a:tr>
              <a:tr h="409575">
                <a:tc>
                  <a:txBody>
                    <a:bodyPr/>
                    <a:lstStyle/>
                    <a:p>
                      <a:pPr lvl="0">
                        <a:buNone/>
                      </a:pPr>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lvl="0">
                        <a:buNone/>
                      </a:pPr>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lvl="0">
                        <a:buNone/>
                      </a:pPr>
                      <a:endParaRPr lang="nl-BE" sz="12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lvl="0">
                        <a:buNone/>
                      </a:pPr>
                      <a:endParaRPr lang="nl-BE" sz="1200"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195444382"/>
                  </a:ext>
                </a:extLst>
              </a:tr>
            </a:tbl>
          </a:graphicData>
        </a:graphic>
      </p:graphicFrame>
    </p:spTree>
    <p:extLst>
      <p:ext uri="{BB962C8B-B14F-4D97-AF65-F5344CB8AC3E}">
        <p14:creationId xmlns:p14="http://schemas.microsoft.com/office/powerpoint/2010/main" val="8176354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03813DB3-6B0C-4D0A-8C71-4393F42BD07A}"/>
              </a:ext>
            </a:extLst>
          </p:cNvPr>
          <p:cNvSpPr txBox="1"/>
          <p:nvPr/>
        </p:nvSpPr>
        <p:spPr>
          <a:xfrm>
            <a:off x="520700" y="481012"/>
            <a:ext cx="4737100" cy="369332"/>
          </a:xfrm>
          <a:prstGeom prst="rect">
            <a:avLst/>
          </a:prstGeom>
          <a:noFill/>
        </p:spPr>
        <p:txBody>
          <a:bodyPr wrap="square" rtlCol="0">
            <a:spAutoFit/>
          </a:bodyPr>
          <a:lstStyle/>
          <a:p>
            <a:r>
              <a:rPr lang="nl-BE" dirty="0"/>
              <a:t>Omcirkel wat bij je past.</a:t>
            </a:r>
          </a:p>
        </p:txBody>
      </p:sp>
      <p:pic>
        <p:nvPicPr>
          <p:cNvPr id="6" name="Afbeelding 5">
            <a:extLst>
              <a:ext uri="{FF2B5EF4-FFF2-40B4-BE49-F238E27FC236}">
                <a16:creationId xmlns:a16="http://schemas.microsoft.com/office/drawing/2014/main" id="{EAA090BB-89F4-497B-9FF5-D994286AD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966232"/>
            <a:ext cx="5880100" cy="8419862"/>
          </a:xfrm>
          <a:prstGeom prst="rect">
            <a:avLst/>
          </a:prstGeom>
        </p:spPr>
      </p:pic>
      <p:sp>
        <p:nvSpPr>
          <p:cNvPr id="7" name="Tekstvak 6">
            <a:extLst>
              <a:ext uri="{FF2B5EF4-FFF2-40B4-BE49-F238E27FC236}">
                <a16:creationId xmlns:a16="http://schemas.microsoft.com/office/drawing/2014/main" id="{B55E150D-B583-4E1A-9ECD-2533B0CE1F6C}"/>
              </a:ext>
            </a:extLst>
          </p:cNvPr>
          <p:cNvSpPr txBox="1"/>
          <p:nvPr/>
        </p:nvSpPr>
        <p:spPr>
          <a:xfrm>
            <a:off x="520700" y="9386094"/>
            <a:ext cx="6108700" cy="430887"/>
          </a:xfrm>
          <a:prstGeom prst="rect">
            <a:avLst/>
          </a:prstGeom>
          <a:noFill/>
        </p:spPr>
        <p:txBody>
          <a:bodyPr wrap="square" rtlCol="0">
            <a:spAutoFit/>
          </a:bodyPr>
          <a:lstStyle/>
          <a:p>
            <a:r>
              <a:rPr lang="nl-BE" sz="1100" dirty="0"/>
              <a:t>Tip voor de leraar: De kaartjes van Adinda de Vreede “Wat voel je? Wat denk je?” uitgeverij pica geven nog meer taal aan onze gevoelens enen geven bij elk gevoel ook een verduidelijkende gedachte.</a:t>
            </a:r>
          </a:p>
        </p:txBody>
      </p:sp>
      <p:pic>
        <p:nvPicPr>
          <p:cNvPr id="9" name="Afbeelding 8">
            <a:extLst>
              <a:ext uri="{FF2B5EF4-FFF2-40B4-BE49-F238E27FC236}">
                <a16:creationId xmlns:a16="http://schemas.microsoft.com/office/drawing/2014/main" id="{A1AE59F1-AC4F-4BFB-9717-03FE59EA799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0070" y="244772"/>
            <a:ext cx="1217230" cy="1211144"/>
          </a:xfrm>
          <a:prstGeom prst="rect">
            <a:avLst/>
          </a:prstGeom>
        </p:spPr>
      </p:pic>
    </p:spTree>
    <p:extLst>
      <p:ext uri="{BB962C8B-B14F-4D97-AF65-F5344CB8AC3E}">
        <p14:creationId xmlns:p14="http://schemas.microsoft.com/office/powerpoint/2010/main" val="1055315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A8E27958-2950-4535-BAB3-B2B06064E703}"/>
              </a:ext>
            </a:extLst>
          </p:cNvPr>
          <p:cNvSpPr>
            <a:spLocks noGrp="1"/>
          </p:cNvSpPr>
          <p:nvPr>
            <p:ph idx="1"/>
          </p:nvPr>
        </p:nvSpPr>
        <p:spPr>
          <a:xfrm>
            <a:off x="293688" y="5143500"/>
            <a:ext cx="5915025" cy="4350280"/>
          </a:xfrm>
          <a:ln>
            <a:solidFill>
              <a:schemeClr val="tx1"/>
            </a:solidFill>
          </a:ln>
        </p:spPr>
        <p:txBody>
          <a:bodyPr/>
          <a:lstStyle/>
          <a:p>
            <a:r>
              <a:rPr lang="nl-BE" dirty="0"/>
              <a:t>Teken de plaats waar je graag was de voorbij weken.</a:t>
            </a:r>
          </a:p>
        </p:txBody>
      </p:sp>
      <p:sp>
        <p:nvSpPr>
          <p:cNvPr id="4" name="Tijdelijke aanduiding voor inhoud 2">
            <a:extLst>
              <a:ext uri="{FF2B5EF4-FFF2-40B4-BE49-F238E27FC236}">
                <a16:creationId xmlns:a16="http://schemas.microsoft.com/office/drawing/2014/main" id="{A9D9F581-E424-494C-BE9E-AA9D7358F52F}"/>
              </a:ext>
            </a:extLst>
          </p:cNvPr>
          <p:cNvSpPr txBox="1">
            <a:spLocks/>
          </p:cNvSpPr>
          <p:nvPr/>
        </p:nvSpPr>
        <p:spPr>
          <a:xfrm>
            <a:off x="293687" y="412220"/>
            <a:ext cx="5915025" cy="4350280"/>
          </a:xfrm>
          <a:prstGeom prst="rect">
            <a:avLst/>
          </a:prstGeom>
          <a:ln>
            <a:solidFill>
              <a:schemeClr val="tx1"/>
            </a:solidFill>
          </a:ln>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r>
              <a:rPr lang="nl-BE" dirty="0"/>
              <a:t>Teken de plaats waar je je soms bang of verdrietig voelde de voorbij weken.</a:t>
            </a:r>
          </a:p>
        </p:txBody>
      </p:sp>
    </p:spTree>
    <p:extLst>
      <p:ext uri="{BB962C8B-B14F-4D97-AF65-F5344CB8AC3E}">
        <p14:creationId xmlns:p14="http://schemas.microsoft.com/office/powerpoint/2010/main" val="1481020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D472ED-D0F4-4887-AC78-76F19C847330}"/>
              </a:ext>
            </a:extLst>
          </p:cNvPr>
          <p:cNvSpPr>
            <a:spLocks noGrp="1"/>
          </p:cNvSpPr>
          <p:nvPr>
            <p:ph type="title"/>
          </p:nvPr>
        </p:nvSpPr>
        <p:spPr>
          <a:xfrm>
            <a:off x="471488" y="527405"/>
            <a:ext cx="5915025" cy="456315"/>
          </a:xfrm>
        </p:spPr>
        <p:txBody>
          <a:bodyPr>
            <a:normAutofit fontScale="90000"/>
          </a:bodyPr>
          <a:lstStyle/>
          <a:p>
            <a:r>
              <a:rPr lang="nl-BE" dirty="0"/>
              <a:t>Corona-Gevoelensthermometer </a:t>
            </a:r>
          </a:p>
        </p:txBody>
      </p:sp>
      <p:pic>
        <p:nvPicPr>
          <p:cNvPr id="5" name="Afbeelding 4">
            <a:extLst>
              <a:ext uri="{FF2B5EF4-FFF2-40B4-BE49-F238E27FC236}">
                <a16:creationId xmlns:a16="http://schemas.microsoft.com/office/drawing/2014/main" id="{EC3114D6-4E77-4AB6-BD1B-91C1F3C183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9300" y="1174750"/>
            <a:ext cx="2997200" cy="7759700"/>
          </a:xfrm>
          <a:prstGeom prst="rect">
            <a:avLst/>
          </a:prstGeom>
        </p:spPr>
      </p:pic>
      <p:sp>
        <p:nvSpPr>
          <p:cNvPr id="6" name="Tekstvak 5">
            <a:extLst>
              <a:ext uri="{FF2B5EF4-FFF2-40B4-BE49-F238E27FC236}">
                <a16:creationId xmlns:a16="http://schemas.microsoft.com/office/drawing/2014/main" id="{2D81155F-A8A6-4ACD-8AE9-435B433EC682}"/>
              </a:ext>
            </a:extLst>
          </p:cNvPr>
          <p:cNvSpPr txBox="1"/>
          <p:nvPr/>
        </p:nvSpPr>
        <p:spPr>
          <a:xfrm>
            <a:off x="165100" y="1752600"/>
            <a:ext cx="1625600" cy="7017306"/>
          </a:xfrm>
          <a:prstGeom prst="rect">
            <a:avLst/>
          </a:prstGeom>
          <a:noFill/>
        </p:spPr>
        <p:txBody>
          <a:bodyPr wrap="square" rtlCol="0">
            <a:spAutoFit/>
          </a:bodyPr>
          <a:lstStyle/>
          <a:p>
            <a:r>
              <a:rPr lang="nl-BE" dirty="0"/>
              <a:t>Zeer bang</a:t>
            </a:r>
          </a:p>
          <a:p>
            <a:r>
              <a:rPr lang="nl-BE" dirty="0"/>
              <a:t>Woedend</a:t>
            </a:r>
          </a:p>
          <a:p>
            <a:r>
              <a:rPr lang="nl-BE" dirty="0"/>
              <a:t>Zeer verdrietig</a:t>
            </a:r>
          </a:p>
          <a:p>
            <a:endParaRPr lang="nl-BE" dirty="0"/>
          </a:p>
          <a:p>
            <a:endParaRPr lang="nl-BE" dirty="0"/>
          </a:p>
          <a:p>
            <a:r>
              <a:rPr lang="nl-BE" dirty="0"/>
              <a:t>Neerslachtig</a:t>
            </a:r>
          </a:p>
          <a:p>
            <a:r>
              <a:rPr lang="nl-BE" dirty="0"/>
              <a:t>Zenuwachtig</a:t>
            </a:r>
          </a:p>
          <a:p>
            <a:r>
              <a:rPr lang="nl-BE" dirty="0"/>
              <a:t>Bezorgd</a:t>
            </a:r>
          </a:p>
          <a:p>
            <a:r>
              <a:rPr lang="nl-BE" dirty="0"/>
              <a:t>Verdrietig</a:t>
            </a:r>
          </a:p>
          <a:p>
            <a:endParaRPr lang="nl-BE" dirty="0"/>
          </a:p>
          <a:p>
            <a:endParaRPr lang="nl-BE" dirty="0"/>
          </a:p>
          <a:p>
            <a:endParaRPr lang="nl-BE" dirty="0"/>
          </a:p>
          <a:p>
            <a:r>
              <a:rPr lang="nl-BE" dirty="0"/>
              <a:t>Een beetje zenuwachtig</a:t>
            </a:r>
          </a:p>
          <a:p>
            <a:r>
              <a:rPr lang="nl-BE" dirty="0"/>
              <a:t>Verveling</a:t>
            </a:r>
          </a:p>
          <a:p>
            <a:r>
              <a:rPr lang="nl-BE" dirty="0"/>
              <a:t>Opgewonden</a:t>
            </a:r>
          </a:p>
          <a:p>
            <a:endParaRPr lang="nl-BE" dirty="0"/>
          </a:p>
          <a:p>
            <a:endParaRPr lang="nl-BE" dirty="0"/>
          </a:p>
          <a:p>
            <a:endParaRPr lang="nl-BE" dirty="0"/>
          </a:p>
          <a:p>
            <a:r>
              <a:rPr lang="nl-BE" dirty="0"/>
              <a:t>Ontspannen</a:t>
            </a:r>
          </a:p>
          <a:p>
            <a:r>
              <a:rPr lang="nl-BE" dirty="0"/>
              <a:t>Rustig</a:t>
            </a:r>
          </a:p>
          <a:p>
            <a:r>
              <a:rPr lang="nl-BE" dirty="0"/>
              <a:t>Blij</a:t>
            </a:r>
          </a:p>
          <a:p>
            <a:endParaRPr lang="nl-BE" dirty="0"/>
          </a:p>
          <a:p>
            <a:endParaRPr lang="nl-BE" dirty="0"/>
          </a:p>
          <a:p>
            <a:endParaRPr lang="nl-BE" dirty="0"/>
          </a:p>
        </p:txBody>
      </p:sp>
      <p:sp>
        <p:nvSpPr>
          <p:cNvPr id="7" name="Tekstvak 6">
            <a:extLst>
              <a:ext uri="{FF2B5EF4-FFF2-40B4-BE49-F238E27FC236}">
                <a16:creationId xmlns:a16="http://schemas.microsoft.com/office/drawing/2014/main" id="{DE69AD9B-4BDC-44FC-B116-FE5453BA8F63}"/>
              </a:ext>
            </a:extLst>
          </p:cNvPr>
          <p:cNvSpPr txBox="1"/>
          <p:nvPr/>
        </p:nvSpPr>
        <p:spPr>
          <a:xfrm>
            <a:off x="165100" y="1346200"/>
            <a:ext cx="1625600" cy="369332"/>
          </a:xfrm>
          <a:prstGeom prst="rect">
            <a:avLst/>
          </a:prstGeom>
          <a:noFill/>
        </p:spPr>
        <p:txBody>
          <a:bodyPr wrap="square" rtlCol="0">
            <a:spAutoFit/>
          </a:bodyPr>
          <a:lstStyle/>
          <a:p>
            <a:r>
              <a:rPr lang="nl-BE" b="1" dirty="0"/>
              <a:t>Emoties</a:t>
            </a:r>
          </a:p>
        </p:txBody>
      </p:sp>
      <p:sp>
        <p:nvSpPr>
          <p:cNvPr id="8" name="Tekstvak 7">
            <a:extLst>
              <a:ext uri="{FF2B5EF4-FFF2-40B4-BE49-F238E27FC236}">
                <a16:creationId xmlns:a16="http://schemas.microsoft.com/office/drawing/2014/main" id="{5CC75AF1-2E3C-4EDD-AE98-7EC8F0E4F59B}"/>
              </a:ext>
            </a:extLst>
          </p:cNvPr>
          <p:cNvSpPr txBox="1"/>
          <p:nvPr/>
        </p:nvSpPr>
        <p:spPr>
          <a:xfrm>
            <a:off x="2855913" y="1710214"/>
            <a:ext cx="3530600" cy="6401753"/>
          </a:xfrm>
          <a:prstGeom prst="rect">
            <a:avLst/>
          </a:prstGeom>
          <a:noFill/>
        </p:spPr>
        <p:txBody>
          <a:bodyPr wrap="square" rtlCol="0">
            <a:spAutoFit/>
          </a:bodyPr>
          <a:lstStyle/>
          <a:p>
            <a:r>
              <a:rPr lang="nl-BE" sz="1400" b="1" dirty="0"/>
              <a:t>Noodgeval / groot probleem</a:t>
            </a:r>
          </a:p>
          <a:p>
            <a:r>
              <a:rPr lang="nl-BE" sz="1400" dirty="0"/>
              <a:t>Een familielid is gestorven.</a:t>
            </a:r>
          </a:p>
          <a:p>
            <a:r>
              <a:rPr lang="nl-BE" sz="1400" dirty="0"/>
              <a:t>Je huis staat in brand. </a:t>
            </a:r>
          </a:p>
          <a:p>
            <a:r>
              <a:rPr lang="nl-BE" sz="1400" dirty="0"/>
              <a:t>Je hebt zelf corona en krijgt geen adem meer.</a:t>
            </a:r>
            <a:br>
              <a:rPr lang="nl-BE" sz="1400" dirty="0"/>
            </a:br>
            <a:endParaRPr lang="nl-BE" sz="1400" dirty="0"/>
          </a:p>
          <a:p>
            <a:endParaRPr lang="nl-BE" sz="1400" dirty="0"/>
          </a:p>
          <a:p>
            <a:r>
              <a:rPr lang="nl-BE" sz="1400" b="1" dirty="0"/>
              <a:t>Middelmatig probleem</a:t>
            </a:r>
          </a:p>
          <a:p>
            <a:r>
              <a:rPr lang="nl-BE" sz="1400" dirty="0"/>
              <a:t>Een vreemde spuwt in je gezicht in coronatijd.</a:t>
            </a:r>
          </a:p>
          <a:p>
            <a:r>
              <a:rPr lang="nl-BE" sz="1400" dirty="0"/>
              <a:t>Niemand begrijpt je angst. Je kan het aan niemand vertellen.</a:t>
            </a:r>
          </a:p>
          <a:p>
            <a:r>
              <a:rPr lang="nl-BE" sz="1400" dirty="0"/>
              <a:t>Mijn oma ligt in het ziekenhuis en ik mag niet bij haar.</a:t>
            </a:r>
          </a:p>
          <a:p>
            <a:r>
              <a:rPr lang="nl-BE" sz="1400" dirty="0"/>
              <a:t>Mijn broer heeft mijn speelgoed stuk gemaakt.</a:t>
            </a:r>
          </a:p>
          <a:p>
            <a:r>
              <a:rPr lang="nl-BE" sz="1400" dirty="0"/>
              <a:t> </a:t>
            </a:r>
          </a:p>
          <a:p>
            <a:endParaRPr lang="nl-BE" dirty="0"/>
          </a:p>
          <a:p>
            <a:r>
              <a:rPr lang="nl-BE" sz="1400" b="1" dirty="0"/>
              <a:t>Klein probleem</a:t>
            </a:r>
          </a:p>
          <a:p>
            <a:r>
              <a:rPr lang="nl-BE" sz="1400" dirty="0"/>
              <a:t>Ik vergat mijn handen te wassen.</a:t>
            </a:r>
          </a:p>
          <a:p>
            <a:r>
              <a:rPr lang="nl-BE" sz="1400" dirty="0"/>
              <a:t>Ik weet niet waarmee ik kan spelen. </a:t>
            </a:r>
          </a:p>
          <a:p>
            <a:r>
              <a:rPr lang="nl-BE" sz="1400" dirty="0"/>
              <a:t>Mijn mama heeft een verrassing en ik mag niet weten wat het is. </a:t>
            </a:r>
          </a:p>
          <a:p>
            <a:r>
              <a:rPr lang="nl-BE" sz="1400" dirty="0"/>
              <a:t>Ik verloor het </a:t>
            </a:r>
            <a:r>
              <a:rPr lang="nl-BE" sz="1400" dirty="0" err="1"/>
              <a:t>gezelschapspel</a:t>
            </a:r>
            <a:r>
              <a:rPr lang="nl-BE" sz="1400" dirty="0"/>
              <a:t>.</a:t>
            </a:r>
          </a:p>
          <a:p>
            <a:endParaRPr lang="nl-BE" sz="1400" dirty="0"/>
          </a:p>
          <a:p>
            <a:r>
              <a:rPr lang="nl-BE" sz="1400" b="1" dirty="0"/>
              <a:t>Alles OK!</a:t>
            </a:r>
          </a:p>
          <a:p>
            <a:r>
              <a:rPr lang="nl-BE" sz="1400" dirty="0"/>
              <a:t>Ik </a:t>
            </a:r>
            <a:r>
              <a:rPr lang="nl-BE" sz="1400" dirty="0" err="1"/>
              <a:t>chil</a:t>
            </a:r>
            <a:r>
              <a:rPr lang="nl-BE" sz="1400" dirty="0"/>
              <a:t> op mijn kamer.</a:t>
            </a:r>
          </a:p>
          <a:p>
            <a:r>
              <a:rPr lang="nl-BE" sz="1400" dirty="0"/>
              <a:t>Ik kijk naar mijn lievelingsfilm.</a:t>
            </a:r>
          </a:p>
          <a:p>
            <a:r>
              <a:rPr lang="nl-BE" sz="1400" dirty="0"/>
              <a:t>Ik bouw een toren met lego.</a:t>
            </a:r>
          </a:p>
          <a:p>
            <a:r>
              <a:rPr lang="nl-BE" sz="1400" dirty="0"/>
              <a:t>We bakken wafels. </a:t>
            </a:r>
          </a:p>
          <a:p>
            <a:r>
              <a:rPr lang="nl-BE" sz="1400" dirty="0"/>
              <a:t>Ik knutsel met mijn mama.</a:t>
            </a:r>
          </a:p>
        </p:txBody>
      </p:sp>
    </p:spTree>
    <p:extLst>
      <p:ext uri="{BB962C8B-B14F-4D97-AF65-F5344CB8AC3E}">
        <p14:creationId xmlns:p14="http://schemas.microsoft.com/office/powerpoint/2010/main" val="2216628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a:extLst>
              <a:ext uri="{FF2B5EF4-FFF2-40B4-BE49-F238E27FC236}">
                <a16:creationId xmlns:a16="http://schemas.microsoft.com/office/drawing/2014/main" id="{78F3A260-32F4-4088-9461-3856B9F665C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8500" y="1136094"/>
            <a:ext cx="2997200" cy="7759700"/>
          </a:xfrm>
          <a:prstGeom prst="rect">
            <a:avLst/>
          </a:prstGeom>
        </p:spPr>
      </p:pic>
      <p:sp>
        <p:nvSpPr>
          <p:cNvPr id="5" name="Tekstvak 4">
            <a:extLst>
              <a:ext uri="{FF2B5EF4-FFF2-40B4-BE49-F238E27FC236}">
                <a16:creationId xmlns:a16="http://schemas.microsoft.com/office/drawing/2014/main" id="{540EB728-0A79-41E9-BA0D-51C4D73D1758}"/>
              </a:ext>
            </a:extLst>
          </p:cNvPr>
          <p:cNvSpPr txBox="1"/>
          <p:nvPr/>
        </p:nvSpPr>
        <p:spPr>
          <a:xfrm>
            <a:off x="165100" y="1752600"/>
            <a:ext cx="1625600" cy="7017306"/>
          </a:xfrm>
          <a:prstGeom prst="rect">
            <a:avLst/>
          </a:prstGeom>
          <a:noFill/>
        </p:spPr>
        <p:txBody>
          <a:bodyPr wrap="square" rtlCol="0">
            <a:spAutoFit/>
          </a:bodyPr>
          <a:lstStyle/>
          <a:p>
            <a:r>
              <a:rPr lang="nl-BE" dirty="0"/>
              <a:t>Zeer bang</a:t>
            </a:r>
          </a:p>
          <a:p>
            <a:r>
              <a:rPr lang="nl-BE" dirty="0"/>
              <a:t>Woedend</a:t>
            </a:r>
          </a:p>
          <a:p>
            <a:r>
              <a:rPr lang="nl-BE" dirty="0"/>
              <a:t>Zeer verdrietig</a:t>
            </a:r>
          </a:p>
          <a:p>
            <a:endParaRPr lang="nl-BE" dirty="0"/>
          </a:p>
          <a:p>
            <a:endParaRPr lang="nl-BE" dirty="0"/>
          </a:p>
          <a:p>
            <a:r>
              <a:rPr lang="nl-BE" dirty="0"/>
              <a:t>Neerslachtig</a:t>
            </a:r>
          </a:p>
          <a:p>
            <a:r>
              <a:rPr lang="nl-BE" dirty="0"/>
              <a:t>Zenuwachtig</a:t>
            </a:r>
          </a:p>
          <a:p>
            <a:r>
              <a:rPr lang="nl-BE" dirty="0"/>
              <a:t>Bezorgd</a:t>
            </a:r>
          </a:p>
          <a:p>
            <a:r>
              <a:rPr lang="nl-BE" dirty="0"/>
              <a:t>Verdrietig</a:t>
            </a:r>
          </a:p>
          <a:p>
            <a:endParaRPr lang="nl-BE" dirty="0"/>
          </a:p>
          <a:p>
            <a:endParaRPr lang="nl-BE" dirty="0"/>
          </a:p>
          <a:p>
            <a:endParaRPr lang="nl-BE" dirty="0"/>
          </a:p>
          <a:p>
            <a:r>
              <a:rPr lang="nl-BE" dirty="0"/>
              <a:t>Een beetje zenuwachtig</a:t>
            </a:r>
          </a:p>
          <a:p>
            <a:r>
              <a:rPr lang="nl-BE" dirty="0"/>
              <a:t>Verveling</a:t>
            </a:r>
          </a:p>
          <a:p>
            <a:r>
              <a:rPr lang="nl-BE" dirty="0"/>
              <a:t>Opgewonden</a:t>
            </a:r>
          </a:p>
          <a:p>
            <a:endParaRPr lang="nl-BE" dirty="0"/>
          </a:p>
          <a:p>
            <a:endParaRPr lang="nl-BE" dirty="0"/>
          </a:p>
          <a:p>
            <a:endParaRPr lang="nl-BE" dirty="0"/>
          </a:p>
          <a:p>
            <a:r>
              <a:rPr lang="nl-BE" dirty="0"/>
              <a:t>Ontspannen</a:t>
            </a:r>
          </a:p>
          <a:p>
            <a:r>
              <a:rPr lang="nl-BE" dirty="0"/>
              <a:t>Rustig</a:t>
            </a:r>
          </a:p>
          <a:p>
            <a:r>
              <a:rPr lang="nl-BE" dirty="0"/>
              <a:t>Blij</a:t>
            </a:r>
          </a:p>
          <a:p>
            <a:endParaRPr lang="nl-BE" dirty="0"/>
          </a:p>
          <a:p>
            <a:endParaRPr lang="nl-BE" dirty="0"/>
          </a:p>
          <a:p>
            <a:endParaRPr lang="nl-BE" dirty="0"/>
          </a:p>
        </p:txBody>
      </p:sp>
      <p:sp>
        <p:nvSpPr>
          <p:cNvPr id="6" name="Tekstvak 5">
            <a:extLst>
              <a:ext uri="{FF2B5EF4-FFF2-40B4-BE49-F238E27FC236}">
                <a16:creationId xmlns:a16="http://schemas.microsoft.com/office/drawing/2014/main" id="{142F595B-180C-4D7F-ADA9-9B8BD35BA81F}"/>
              </a:ext>
            </a:extLst>
          </p:cNvPr>
          <p:cNvSpPr txBox="1"/>
          <p:nvPr/>
        </p:nvSpPr>
        <p:spPr>
          <a:xfrm>
            <a:off x="165100" y="1346200"/>
            <a:ext cx="1625600" cy="369332"/>
          </a:xfrm>
          <a:prstGeom prst="rect">
            <a:avLst/>
          </a:prstGeom>
          <a:noFill/>
        </p:spPr>
        <p:txBody>
          <a:bodyPr wrap="square" rtlCol="0">
            <a:spAutoFit/>
          </a:bodyPr>
          <a:lstStyle/>
          <a:p>
            <a:r>
              <a:rPr lang="nl-BE" b="1" dirty="0"/>
              <a:t>Emoties</a:t>
            </a:r>
          </a:p>
        </p:txBody>
      </p:sp>
      <p:sp>
        <p:nvSpPr>
          <p:cNvPr id="7" name="Titel 1">
            <a:extLst>
              <a:ext uri="{FF2B5EF4-FFF2-40B4-BE49-F238E27FC236}">
                <a16:creationId xmlns:a16="http://schemas.microsoft.com/office/drawing/2014/main" id="{18CEBF98-722F-4BA9-95AB-BD59358575E9}"/>
              </a:ext>
            </a:extLst>
          </p:cNvPr>
          <p:cNvSpPr>
            <a:spLocks noGrp="1"/>
          </p:cNvSpPr>
          <p:nvPr>
            <p:ph type="title"/>
          </p:nvPr>
        </p:nvSpPr>
        <p:spPr>
          <a:xfrm>
            <a:off x="324644" y="306840"/>
            <a:ext cx="6208712" cy="482801"/>
          </a:xfrm>
        </p:spPr>
        <p:txBody>
          <a:bodyPr>
            <a:normAutofit/>
          </a:bodyPr>
          <a:lstStyle/>
          <a:p>
            <a:r>
              <a:rPr lang="nl-BE" sz="2400" dirty="0"/>
              <a:t>Je eigen Corona-Gevoelensthermometer </a:t>
            </a:r>
          </a:p>
        </p:txBody>
      </p:sp>
      <p:sp>
        <p:nvSpPr>
          <p:cNvPr id="8" name="Tekstvak 7">
            <a:extLst>
              <a:ext uri="{FF2B5EF4-FFF2-40B4-BE49-F238E27FC236}">
                <a16:creationId xmlns:a16="http://schemas.microsoft.com/office/drawing/2014/main" id="{2F5CBCF3-6646-4EE5-8A17-FAA667E16FB6}"/>
              </a:ext>
            </a:extLst>
          </p:cNvPr>
          <p:cNvSpPr txBox="1"/>
          <p:nvPr/>
        </p:nvSpPr>
        <p:spPr>
          <a:xfrm>
            <a:off x="457200" y="901700"/>
            <a:ext cx="6076156" cy="369332"/>
          </a:xfrm>
          <a:prstGeom prst="rect">
            <a:avLst/>
          </a:prstGeom>
          <a:noFill/>
        </p:spPr>
        <p:txBody>
          <a:bodyPr wrap="square" rtlCol="0">
            <a:spAutoFit/>
          </a:bodyPr>
          <a:lstStyle/>
          <a:p>
            <a:r>
              <a:rPr lang="nl-BE" dirty="0"/>
              <a:t>Schrijf of teken voorbeelden van wat die voor jou betekende.</a:t>
            </a:r>
          </a:p>
        </p:txBody>
      </p:sp>
      <p:graphicFrame>
        <p:nvGraphicFramePr>
          <p:cNvPr id="9" name="Tabel 9">
            <a:extLst>
              <a:ext uri="{FF2B5EF4-FFF2-40B4-BE49-F238E27FC236}">
                <a16:creationId xmlns:a16="http://schemas.microsoft.com/office/drawing/2014/main" id="{E1F3A2ED-6E98-4584-96BE-76AAB83B7480}"/>
              </a:ext>
            </a:extLst>
          </p:cNvPr>
          <p:cNvGraphicFramePr>
            <a:graphicFrameLocks noGrp="1"/>
          </p:cNvGraphicFramePr>
          <p:nvPr/>
        </p:nvGraphicFramePr>
        <p:xfrm>
          <a:off x="2959100" y="1433984"/>
          <a:ext cx="3479800" cy="7163919"/>
        </p:xfrm>
        <a:graphic>
          <a:graphicData uri="http://schemas.openxmlformats.org/drawingml/2006/table">
            <a:tbl>
              <a:tblPr firstRow="1" bandRow="1">
                <a:tableStyleId>{5C22544A-7EE6-4342-B048-85BDC9FD1C3A}</a:tableStyleId>
              </a:tblPr>
              <a:tblGrid>
                <a:gridCol w="3479800">
                  <a:extLst>
                    <a:ext uri="{9D8B030D-6E8A-4147-A177-3AD203B41FA5}">
                      <a16:colId xmlns:a16="http://schemas.microsoft.com/office/drawing/2014/main" val="3375249540"/>
                    </a:ext>
                  </a:extLst>
                </a:gridCol>
              </a:tblGrid>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76096783"/>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506068773"/>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63890755"/>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74582110"/>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696559212"/>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174342126"/>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78464482"/>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39016108"/>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60753590"/>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69286311"/>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05113121"/>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537610134"/>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666921506"/>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98524862"/>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2028818"/>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921044068"/>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13184756"/>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65000558"/>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540632"/>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36108041"/>
                  </a:ext>
                </a:extLst>
              </a:tr>
              <a:tr h="341139">
                <a:tc>
                  <a:txBody>
                    <a:bodyPr/>
                    <a:lstStyle/>
                    <a:p>
                      <a:endParaRPr lang="nl-BE"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96756408"/>
                  </a:ext>
                </a:extLst>
              </a:tr>
            </a:tbl>
          </a:graphicData>
        </a:graphic>
      </p:graphicFrame>
    </p:spTree>
    <p:extLst>
      <p:ext uri="{BB962C8B-B14F-4D97-AF65-F5344CB8AC3E}">
        <p14:creationId xmlns:p14="http://schemas.microsoft.com/office/powerpoint/2010/main" val="3024430638"/>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MS_Mappings xmlns="1fa3417a-e620-43f5-ad2e-d20c8fd9544a" xsi:nil="true"/>
    <DefaultSectionNames xmlns="1fa3417a-e620-43f5-ad2e-d20c8fd9544a" xsi:nil="true"/>
    <_ip_UnifiedCompliancePolicyUIAction xmlns="http://schemas.microsoft.com/sharepoint/v3" xsi:nil="true"/>
    <NotebookType xmlns="1fa3417a-e620-43f5-ad2e-d20c8fd9544a" xsi:nil="true"/>
    <Students xmlns="1fa3417a-e620-43f5-ad2e-d20c8fd9544a">
      <UserInfo>
        <DisplayName/>
        <AccountId xsi:nil="true"/>
        <AccountType/>
      </UserInfo>
    </Students>
    <TeamsChannelId xmlns="1fa3417a-e620-43f5-ad2e-d20c8fd9544a" xsi:nil="true"/>
    <IsNotebookLocked xmlns="1fa3417a-e620-43f5-ad2e-d20c8fd9544a" xsi:nil="true"/>
    <Self_Registration_Enabled xmlns="1fa3417a-e620-43f5-ad2e-d20c8fd9544a" xsi:nil="true"/>
    <Teachers xmlns="1fa3417a-e620-43f5-ad2e-d20c8fd9544a">
      <UserInfo>
        <DisplayName/>
        <AccountId xsi:nil="true"/>
        <AccountType/>
      </UserInfo>
    </Teachers>
    <Student_Groups xmlns="1fa3417a-e620-43f5-ad2e-d20c8fd9544a">
      <UserInfo>
        <DisplayName/>
        <AccountId xsi:nil="true"/>
        <AccountType/>
      </UserInfo>
    </Student_Groups>
    <Distribution_Groups xmlns="1fa3417a-e620-43f5-ad2e-d20c8fd9544a" xsi:nil="true"/>
    <Invited_Students xmlns="1fa3417a-e620-43f5-ad2e-d20c8fd9544a" xsi:nil="true"/>
    <Templates xmlns="1fa3417a-e620-43f5-ad2e-d20c8fd9544a" xsi:nil="true"/>
    <_ip_UnifiedCompliancePolicyProperties xmlns="http://schemas.microsoft.com/sharepoint/v3" xsi:nil="true"/>
    <Math_Settings xmlns="1fa3417a-e620-43f5-ad2e-d20c8fd9544a" xsi:nil="true"/>
    <AppVersion xmlns="1fa3417a-e620-43f5-ad2e-d20c8fd9544a" xsi:nil="true"/>
    <Has_Teacher_Only_SectionGroup xmlns="1fa3417a-e620-43f5-ad2e-d20c8fd9544a" xsi:nil="true"/>
    <FolderType xmlns="1fa3417a-e620-43f5-ad2e-d20c8fd9544a" xsi:nil="true"/>
    <Invited_Teachers xmlns="1fa3417a-e620-43f5-ad2e-d20c8fd9544a" xsi:nil="true"/>
    <Is_Collaboration_Space_Locked xmlns="1fa3417a-e620-43f5-ad2e-d20c8fd9544a" xsi:nil="true"/>
    <CultureName xmlns="1fa3417a-e620-43f5-ad2e-d20c8fd9544a" xsi:nil="true"/>
    <Owner xmlns="1fa3417a-e620-43f5-ad2e-d20c8fd9544a">
      <UserInfo>
        <DisplayName/>
        <AccountId xsi:nil="true"/>
        <AccountType/>
      </UserInfo>
    </Owner>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B39F4B4D03690F44A2CEA3D150519C70" ma:contentTypeVersion="33" ma:contentTypeDescription="Create a new document." ma:contentTypeScope="" ma:versionID="834fdc9cb84e4a6984265abf27f66c5a">
  <xsd:schema xmlns:xsd="http://www.w3.org/2001/XMLSchema" xmlns:xs="http://www.w3.org/2001/XMLSchema" xmlns:p="http://schemas.microsoft.com/office/2006/metadata/properties" xmlns:ns1="http://schemas.microsoft.com/sharepoint/v3" xmlns:ns3="3c1152d4-7ba6-4d91-ac59-512868b06247" xmlns:ns4="1fa3417a-e620-43f5-ad2e-d20c8fd9544a" targetNamespace="http://schemas.microsoft.com/office/2006/metadata/properties" ma:root="true" ma:fieldsID="e5d4b0f335e63f63820923b32b5b99e6" ns1:_="" ns3:_="" ns4:_="">
    <xsd:import namespace="http://schemas.microsoft.com/sharepoint/v3"/>
    <xsd:import namespace="3c1152d4-7ba6-4d91-ac59-512868b06247"/>
    <xsd:import namespace="1fa3417a-e620-43f5-ad2e-d20c8fd9544a"/>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NotebookType" minOccurs="0"/>
                <xsd:element ref="ns4:FolderType" minOccurs="0"/>
                <xsd:element ref="ns4:CultureName" minOccurs="0"/>
                <xsd:element ref="ns4:AppVersion" minOccurs="0"/>
                <xsd:element ref="ns4:TeamsChannelId" minOccurs="0"/>
                <xsd:element ref="ns4:Owner" minOccurs="0"/>
                <xsd:element ref="ns4:DefaultSectionNames" minOccurs="0"/>
                <xsd:element ref="ns4:Templates" minOccurs="0"/>
                <xsd:element ref="ns4:Teachers" minOccurs="0"/>
                <xsd:element ref="ns4:Students" minOccurs="0"/>
                <xsd:element ref="ns4:Student_Groups" minOccurs="0"/>
                <xsd:element ref="ns4:Invited_Teachers" minOccurs="0"/>
                <xsd:element ref="ns4:Invited_Students" minOccurs="0"/>
                <xsd:element ref="ns4:Self_Registration_Enabled" minOccurs="0"/>
                <xsd:element ref="ns4:Has_Teacher_Only_SectionGroup" minOccurs="0"/>
                <xsd:element ref="ns4:Is_Collaboration_Space_Locked" minOccurs="0"/>
                <xsd:element ref="ns4:IsNotebookLocked" minOccurs="0"/>
                <xsd:element ref="ns4:MediaServiceGenerationTime" minOccurs="0"/>
                <xsd:element ref="ns4:MediaServiceEventHashCode" minOccurs="0"/>
                <xsd:element ref="ns1:_ip_UnifiedCompliancePolicyProperties" minOccurs="0"/>
                <xsd:element ref="ns1:_ip_UnifiedCompliancePolicyUIAction" minOccurs="0"/>
                <xsd:element ref="ns4:Math_Settings" minOccurs="0"/>
                <xsd:element ref="ns4:Distribution_Groups" minOccurs="0"/>
                <xsd:element ref="ns4:LMS_Mappin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36" nillable="true" ma:displayName="Unified Compliance Policy Properties" ma:hidden="true" ma:internalName="_ip_UnifiedCompliancePolicyProperties">
      <xsd:simpleType>
        <xsd:restriction base="dms:Note"/>
      </xsd:simpleType>
    </xsd:element>
    <xsd:element name="_ip_UnifiedCompliancePolicyUIAction" ma:index="3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c1152d4-7ba6-4d91-ac59-512868b0624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fa3417a-e620-43f5-ad2e-d20c8fd9544a"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descrip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NotebookType" ma:index="17" nillable="true" ma:displayName="Notebook Type" ma:internalName="NotebookType">
      <xsd:simpleType>
        <xsd:restriction base="dms:Text"/>
      </xsd:simpleType>
    </xsd:element>
    <xsd:element name="FolderType" ma:index="18" nillable="true" ma:displayName="Folder Type" ma:internalName="FolderType">
      <xsd:simpleType>
        <xsd:restriction base="dms:Text"/>
      </xsd:simpleType>
    </xsd:element>
    <xsd:element name="CultureName" ma:index="19" nillable="true" ma:displayName="Culture Name" ma:internalName="CultureName">
      <xsd:simpleType>
        <xsd:restriction base="dms:Text"/>
      </xsd:simpleType>
    </xsd:element>
    <xsd:element name="AppVersion" ma:index="20" nillable="true" ma:displayName="App Version" ma:internalName="AppVersion">
      <xsd:simpleType>
        <xsd:restriction base="dms:Text"/>
      </xsd:simpleType>
    </xsd:element>
    <xsd:element name="TeamsChannelId" ma:index="21" nillable="true" ma:displayName="Teams Channel Id" ma:internalName="TeamsChannelId">
      <xsd:simpleType>
        <xsd:restriction base="dms:Text"/>
      </xsd:simpleType>
    </xsd:element>
    <xsd:element name="Owner" ma:index="22"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23" nillable="true" ma:displayName="Default Section Names" ma:internalName="DefaultSectionNames">
      <xsd:simpleType>
        <xsd:restriction base="dms:Note">
          <xsd:maxLength value="255"/>
        </xsd:restriction>
      </xsd:simpleType>
    </xsd:element>
    <xsd:element name="Templates" ma:index="24" nillable="true" ma:displayName="Templates" ma:internalName="Templates">
      <xsd:simpleType>
        <xsd:restriction base="dms:Note">
          <xsd:maxLength value="255"/>
        </xsd:restriction>
      </xsd:simpleType>
    </xsd:element>
    <xsd:element name="Teachers" ma:index="2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2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2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28" nillable="true" ma:displayName="Invited Teachers" ma:internalName="Invited_Teachers">
      <xsd:simpleType>
        <xsd:restriction base="dms:Note">
          <xsd:maxLength value="255"/>
        </xsd:restriction>
      </xsd:simpleType>
    </xsd:element>
    <xsd:element name="Invited_Students" ma:index="29" nillable="true" ma:displayName="Invited Students" ma:internalName="Invited_Students">
      <xsd:simpleType>
        <xsd:restriction base="dms:Note">
          <xsd:maxLength value="255"/>
        </xsd:restriction>
      </xsd:simpleType>
    </xsd:element>
    <xsd:element name="Self_Registration_Enabled" ma:index="30" nillable="true" ma:displayName="Self Registration Enabled" ma:internalName="Self_Registration_Enabled">
      <xsd:simpleType>
        <xsd:restriction base="dms:Boolean"/>
      </xsd:simpleType>
    </xsd:element>
    <xsd:element name="Has_Teacher_Only_SectionGroup" ma:index="31" nillable="true" ma:displayName="Has Teacher Only SectionGroup" ma:internalName="Has_Teacher_Only_SectionGroup">
      <xsd:simpleType>
        <xsd:restriction base="dms:Boolean"/>
      </xsd:simpleType>
    </xsd:element>
    <xsd:element name="Is_Collaboration_Space_Locked" ma:index="32" nillable="true" ma:displayName="Is Collaboration Space Locked" ma:internalName="Is_Collaboration_Space_Locked">
      <xsd:simpleType>
        <xsd:restriction base="dms:Boolean"/>
      </xsd:simpleType>
    </xsd:element>
    <xsd:element name="IsNotebookLocked" ma:index="33" nillable="true" ma:displayName="Is Notebook Locked" ma:internalName="IsNotebookLocked">
      <xsd:simpleType>
        <xsd:restriction base="dms:Boolea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ath_Settings" ma:index="38" nillable="true" ma:displayName="Math Settings" ma:internalName="Math_Settings">
      <xsd:simpleType>
        <xsd:restriction base="dms:Text"/>
      </xsd:simpleType>
    </xsd:element>
    <xsd:element name="Distribution_Groups" ma:index="39" nillable="true" ma:displayName="Distribution Groups" ma:internalName="Distribution_Groups">
      <xsd:simpleType>
        <xsd:restriction base="dms:Note">
          <xsd:maxLength value="255"/>
        </xsd:restriction>
      </xsd:simpleType>
    </xsd:element>
    <xsd:element name="LMS_Mappings" ma:index="40" nillable="true" ma:displayName="LMS Mappings" ma:internalName="LMS_Mappings">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3C4066-31A3-409C-8C6F-0339DE0689DF}">
  <ds:schemaRefs>
    <ds:schemaRef ds:uri="http://schemas.microsoft.com/office/2006/metadata/properties"/>
    <ds:schemaRef ds:uri="http://schemas.microsoft.com/office/infopath/2007/PartnerControls"/>
    <ds:schemaRef ds:uri="1fa3417a-e620-43f5-ad2e-d20c8fd9544a"/>
    <ds:schemaRef ds:uri="http://schemas.microsoft.com/sharepoint/v3"/>
  </ds:schemaRefs>
</ds:datastoreItem>
</file>

<file path=customXml/itemProps2.xml><?xml version="1.0" encoding="utf-8"?>
<ds:datastoreItem xmlns:ds="http://schemas.openxmlformats.org/officeDocument/2006/customXml" ds:itemID="{F9B11FAF-FE34-4F6D-BF40-3A57ECF833B1}">
  <ds:schemaRefs>
    <ds:schemaRef ds:uri="http://schemas.microsoft.com/sharepoint/v3/contenttype/forms"/>
  </ds:schemaRefs>
</ds:datastoreItem>
</file>

<file path=customXml/itemProps3.xml><?xml version="1.0" encoding="utf-8"?>
<ds:datastoreItem xmlns:ds="http://schemas.openxmlformats.org/officeDocument/2006/customXml" ds:itemID="{6FF99C8D-BD47-4ACF-B12A-A77A4F616F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c1152d4-7ba6-4d91-ac59-512868b06247"/>
    <ds:schemaRef ds:uri="1fa3417a-e620-43f5-ad2e-d20c8fd9544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838</Words>
  <Application>Microsoft Office PowerPoint</Application>
  <PresentationFormat>A4 (210 x 297 mm)</PresentationFormat>
  <Paragraphs>144</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Kantoorthema</vt:lpstr>
      <vt:lpstr>Mijn hoofd zit (te) vol… </vt:lpstr>
      <vt:lpstr>Na X weken thuis, terug naar school… </vt:lpstr>
      <vt:lpstr>PowerPoint-presentatie</vt:lpstr>
      <vt:lpstr>PowerPoint-presentatie</vt:lpstr>
      <vt:lpstr>PowerPoint-presentatie</vt:lpstr>
      <vt:lpstr>Corona-Gevoelensthermometer </vt:lpstr>
      <vt:lpstr>Je eigen Corona-Gevoelensthermometer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Mijn hoofd zit (te) vol… </dc:title>
  <dc:creator>Els Van Schelvergem</dc:creator>
  <cp:lastModifiedBy>Els Van Schelvergem</cp:lastModifiedBy>
  <cp:revision>1</cp:revision>
  <dcterms:created xsi:type="dcterms:W3CDTF">2020-04-20T14:08:47Z</dcterms:created>
  <dcterms:modified xsi:type="dcterms:W3CDTF">2020-04-22T12:51:15Z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0x010100B39F4B4D03690F44A2CEA3D150519C70</vt:lpwstr>
  </property>
</Properties>
</file>